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8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1FCAF-BC4B-4D1F-841B-931363F73C5A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46E19-E7DF-49D9-A474-C3C4F25F2EC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1FCAF-BC4B-4D1F-841B-931363F73C5A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46E19-E7DF-49D9-A474-C3C4F25F2E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1FCAF-BC4B-4D1F-841B-931363F73C5A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46E19-E7DF-49D9-A474-C3C4F25F2EC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1FCAF-BC4B-4D1F-841B-931363F73C5A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46E19-E7DF-49D9-A474-C3C4F25F2E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1FCAF-BC4B-4D1F-841B-931363F73C5A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46E19-E7DF-49D9-A474-C3C4F25F2E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1FCAF-BC4B-4D1F-841B-931363F73C5A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46E19-E7DF-49D9-A474-C3C4F25F2E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1FCAF-BC4B-4D1F-841B-931363F73C5A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46E19-E7DF-49D9-A474-C3C4F25F2E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1FCAF-BC4B-4D1F-841B-931363F73C5A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46E19-E7DF-49D9-A474-C3C4F25F2E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1FCAF-BC4B-4D1F-841B-931363F73C5A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C546E19-E7DF-49D9-A474-C3C4F25F2EC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1FCAF-BC4B-4D1F-841B-931363F73C5A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46E19-E7DF-49D9-A474-C3C4F25F2E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1FCAF-BC4B-4D1F-841B-931363F73C5A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46E19-E7DF-49D9-A474-C3C4F25F2E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8B1FCAF-BC4B-4D1F-841B-931363F73C5A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C546E19-E7DF-49D9-A474-C3C4F25F2ECC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География России 9 класс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Экономическое влияние России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Геннадий\Downloads\картинка к эконом влиянию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2000240"/>
            <a:ext cx="7072362" cy="4143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ru-RU" b="1" smtClean="0"/>
              <a:t>Экономическое влияние России</a:t>
            </a:r>
            <a:r>
              <a:rPr lang="ru-RU" smtClean="0"/>
              <a:t>.</a:t>
            </a:r>
          </a:p>
        </p:txBody>
      </p:sp>
      <p:sp>
        <p:nvSpPr>
          <p:cNvPr id="28675" name="Содержимое 2"/>
          <p:cNvSpPr>
            <a:spLocks noGrp="1"/>
          </p:cNvSpPr>
          <p:nvPr>
            <p:ph idx="1"/>
          </p:nvPr>
        </p:nvSpPr>
        <p:spPr>
          <a:xfrm>
            <a:off x="142875" y="1143000"/>
            <a:ext cx="8786813" cy="5500688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r>
              <a:rPr lang="ru-RU" sz="2400" b="1" smtClean="0"/>
              <a:t>Экономическое влияние России в ее истории чаще всего было гораздо меньше, чем геополитическое, в силу ее не очень высокого общего экономического статуса по сравнению с более развитыми странами.</a:t>
            </a:r>
          </a:p>
          <a:p>
            <a:r>
              <a:rPr lang="ru-RU" sz="2400" b="1" smtClean="0"/>
              <a:t> До </a:t>
            </a:r>
            <a:r>
              <a:rPr lang="en-US" sz="2400" b="1" smtClean="0"/>
              <a:t>XVII</a:t>
            </a:r>
            <a:r>
              <a:rPr lang="ru-RU" sz="2400" b="1" smtClean="0"/>
              <a:t> в. основным экспортным товаром был мех, еще поташ, смола, рыба, икра, пенька, лен, свиная щетина, хлеб.  Ввозились оружие, ткани, предметы роскоши, фрукты. После петровских реформ вывозились уже и железо, парусное и  льняное полотно, с.х. продукты, а ввозилось  горное, текстильное, судостроительное оборудование. Главные порты: Архангельск, Санкт-Петербург, Астрахань.</a:t>
            </a:r>
          </a:p>
          <a:p>
            <a:r>
              <a:rPr lang="ru-RU" sz="2400" b="1" smtClean="0"/>
              <a:t> В </a:t>
            </a:r>
            <a:r>
              <a:rPr lang="en-US" sz="2400" b="1" smtClean="0"/>
              <a:t>XIX</a:t>
            </a:r>
            <a:r>
              <a:rPr lang="ru-RU" sz="2400" b="1" smtClean="0"/>
              <a:t> –</a:t>
            </a:r>
            <a:r>
              <a:rPr lang="en-US" sz="2400" b="1" smtClean="0"/>
              <a:t> XX</a:t>
            </a:r>
            <a:r>
              <a:rPr lang="ru-RU" sz="2400" b="1" smtClean="0"/>
              <a:t>вв.  90% товарооборота приходилось на Европу. Россия долго была крупнейшим экспортером леса,зерна: пшеницы, ржи, овса, ячменя, кукурузы и  яиц, сахара, масла.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50"/>
          </a:xfrm>
        </p:spPr>
        <p:txBody>
          <a:bodyPr>
            <a:normAutofit fontScale="90000"/>
          </a:bodyPr>
          <a:lstStyle/>
          <a:p>
            <a:r>
              <a:rPr lang="ru-RU" b="1" smtClean="0"/>
              <a:t>Экономическое влияние.</a:t>
            </a:r>
          </a:p>
        </p:txBody>
      </p:sp>
      <p:sp>
        <p:nvSpPr>
          <p:cNvPr id="29699" name="Содержимое 2"/>
          <p:cNvSpPr>
            <a:spLocks noGrp="1"/>
          </p:cNvSpPr>
          <p:nvPr>
            <p:ph idx="1"/>
          </p:nvPr>
        </p:nvSpPr>
        <p:spPr>
          <a:xfrm>
            <a:off x="285750" y="1000125"/>
            <a:ext cx="8643938" cy="5500688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ru-RU" sz="2400" b="1" smtClean="0"/>
              <a:t>После революции и ВОВ структура внешних связей изменилась, в экспорте появились тяжелые машины и оборудование, полезные ископаемые, нефть, газ, оружие, военная техника. Россия больше ориентируется на Восточную Европу, потом СЭВ. </a:t>
            </a:r>
          </a:p>
          <a:p>
            <a:r>
              <a:rPr lang="ru-RU" sz="2400" b="1" smtClean="0"/>
              <a:t>Покупает   промышленные товары, одежду, обувь, продовольствие, зерно, лекарства.</a:t>
            </a:r>
          </a:p>
          <a:p>
            <a:r>
              <a:rPr lang="ru-RU" sz="2400" b="1" smtClean="0"/>
              <a:t>Широкие экономические связи существуют между республиками внутри СССР по своим особым планам и ценам, которые сильно отличаются от мировых.</a:t>
            </a:r>
          </a:p>
          <a:p>
            <a:r>
              <a:rPr lang="ru-RU" sz="2400" b="1" smtClean="0"/>
              <a:t>Современный внешний товарооборот неудачен: в экспорте преобладают недорогие топливно- энергетические  ресурсы и другие полезные ископаемые, металлы, а в импорте более дорогие готовые изделия, машины, продовольствие.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571480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Товарная структура экспорта </a:t>
            </a:r>
            <a:r>
              <a:rPr lang="ru-RU" sz="3600" b="1" dirty="0" smtClean="0"/>
              <a:t>2015 </a:t>
            </a:r>
            <a:r>
              <a:rPr lang="ru-RU" sz="3600" b="1" dirty="0" smtClean="0"/>
              <a:t>год</a:t>
            </a:r>
          </a:p>
        </p:txBody>
      </p:sp>
      <p:sp>
        <p:nvSpPr>
          <p:cNvPr id="30723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14313" y="1285875"/>
            <a:ext cx="4741862" cy="4364038"/>
          </a:xfrm>
          <a:solidFill>
            <a:schemeClr val="bg1"/>
          </a:solidFill>
        </p:spPr>
        <p:txBody>
          <a:bodyPr/>
          <a:lstStyle/>
          <a:p>
            <a:r>
              <a:rPr lang="ru-RU" sz="2400" b="1" dirty="0" smtClean="0"/>
              <a:t>Продовольственные </a:t>
            </a:r>
            <a:r>
              <a:rPr lang="ru-RU" sz="2400" b="1" dirty="0" smtClean="0"/>
              <a:t>товары и с.х.сырье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4,8%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/>
              <a:t>Минеральное сырье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63,8%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/>
              <a:t>Продукция химии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7,4%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/>
              <a:t>Кожевенное сырье и пушнина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0.1%</a:t>
            </a:r>
          </a:p>
          <a:p>
            <a:r>
              <a:rPr lang="ru-RU" sz="2400" b="1" dirty="0" smtClean="0"/>
              <a:t>Древесина, целлюлоза, бумага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2,9%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/>
          </a:p>
        </p:txBody>
      </p:sp>
      <p:sp>
        <p:nvSpPr>
          <p:cNvPr id="30724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905375" y="1285875"/>
            <a:ext cx="4238625" cy="4357688"/>
          </a:xfrm>
          <a:solidFill>
            <a:schemeClr val="bg1"/>
          </a:solidFill>
        </p:spPr>
        <p:txBody>
          <a:bodyPr/>
          <a:lstStyle/>
          <a:p>
            <a:r>
              <a:rPr lang="ru-RU" sz="2400" b="1" dirty="0" smtClean="0"/>
              <a:t>Текстиль и изделия, обувь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0.2%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/>
              <a:t>Металлы, драгоценные камни и изделия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11,9%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/>
              <a:t>Машины, оборудование и транспорт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7,4%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/>
              <a:t>Прочее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1.6%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/>
          </a:p>
        </p:txBody>
      </p:sp>
      <p:sp>
        <p:nvSpPr>
          <p:cNvPr id="30725" name="Прямоугольник 4"/>
          <p:cNvSpPr>
            <a:spLocks noChangeArrowheads="1"/>
          </p:cNvSpPr>
          <p:nvPr/>
        </p:nvSpPr>
        <p:spPr bwMode="auto">
          <a:xfrm>
            <a:off x="785813" y="4643438"/>
            <a:ext cx="7858125" cy="39517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28604"/>
            <a:ext cx="8229600" cy="642942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Товарная структура импорта </a:t>
            </a:r>
            <a:r>
              <a:rPr lang="ru-RU" sz="3600" b="1" dirty="0" smtClean="0"/>
              <a:t>2015 </a:t>
            </a:r>
            <a:r>
              <a:rPr lang="ru-RU" sz="3600" b="1" dirty="0" smtClean="0"/>
              <a:t>год</a:t>
            </a:r>
          </a:p>
        </p:txBody>
      </p:sp>
      <p:sp>
        <p:nvSpPr>
          <p:cNvPr id="3174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500063" y="1285875"/>
            <a:ext cx="3810000" cy="41148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ru-RU" sz="2400" b="1" dirty="0" smtClean="0"/>
              <a:t>Продовольственные товары и с.х. сырье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14,5%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400" b="1" dirty="0" smtClean="0"/>
              <a:t>Минеральные продукты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2.7%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400" b="1" dirty="0" smtClean="0"/>
              <a:t>Продукция химии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18,6%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400" b="1" dirty="0" smtClean="0"/>
              <a:t>Кожевенное сырье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0.5%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400" b="1" dirty="0" smtClean="0"/>
              <a:t>Древесина и целлюлозно-бумажные изделия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2.0%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ru-RU" sz="2400" b="1" dirty="0" smtClean="0"/>
          </a:p>
        </p:txBody>
      </p:sp>
      <p:sp>
        <p:nvSpPr>
          <p:cNvPr id="3174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286250" y="1285875"/>
            <a:ext cx="3810000" cy="4114800"/>
          </a:xfrm>
          <a:solidFill>
            <a:schemeClr val="bg1"/>
          </a:solidFill>
        </p:spPr>
        <p:txBody>
          <a:bodyPr/>
          <a:lstStyle/>
          <a:p>
            <a:r>
              <a:rPr lang="ru-RU" sz="2400" b="1" dirty="0" smtClean="0"/>
              <a:t>Текстиль, изделия и обувь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5,9%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/>
              <a:t>Металлы и драгоценные камни и изделия из них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6.7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%</a:t>
            </a:r>
          </a:p>
          <a:p>
            <a:r>
              <a:rPr lang="ru-RU" sz="2400" b="1" dirty="0" smtClean="0"/>
              <a:t>Машины, оборудование, транспорт  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44,8%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/>
              <a:t> Прочее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4,2%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404813"/>
            <a:ext cx="8208963" cy="5976937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smtClean="0"/>
              <a:t>Почти 70%  экспорта России составляет сырье.</a:t>
            </a:r>
          </a:p>
          <a:p>
            <a:pPr>
              <a:lnSpc>
                <a:spcPct val="80000"/>
              </a:lnSpc>
            </a:pPr>
            <a:r>
              <a:rPr lang="ru-RU" sz="2400" b="1" smtClean="0"/>
              <a:t>Россия поставляет на мировой рынок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smtClean="0"/>
              <a:t> 50% добытой в стране нефти (160 млн. т) ,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smtClean="0"/>
              <a:t> 30% - 181 млрд. куб. м -  газа,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smtClean="0"/>
              <a:t>45 млн. т угля (т. е. топливо – 45 %  в экспорте)</a:t>
            </a:r>
          </a:p>
          <a:p>
            <a:pPr>
              <a:lnSpc>
                <a:spcPct val="80000"/>
              </a:lnSpc>
            </a:pPr>
            <a:r>
              <a:rPr lang="ru-RU" sz="2400" b="1" smtClean="0"/>
              <a:t>Вторая группа -  железная руда , стальной прокат (60% от произведенного в стране) ,</a:t>
            </a:r>
          </a:p>
          <a:p>
            <a:pPr>
              <a:lnSpc>
                <a:spcPct val="80000"/>
              </a:lnSpc>
            </a:pPr>
            <a:r>
              <a:rPr lang="ru-RU" sz="2400" b="1" smtClean="0"/>
              <a:t>цветные металлы (70-90% от произведенного в стране), особенно - алюминий, </a:t>
            </a:r>
          </a:p>
          <a:p>
            <a:pPr>
              <a:lnSpc>
                <a:spcPct val="80000"/>
              </a:lnSpc>
            </a:pPr>
            <a:r>
              <a:rPr lang="ru-RU" sz="2400" b="1" smtClean="0"/>
              <a:t>лесоматериалы, минеральные удобрения, </a:t>
            </a:r>
          </a:p>
          <a:p>
            <a:pPr>
              <a:lnSpc>
                <a:spcPct val="80000"/>
              </a:lnSpc>
            </a:pPr>
            <a:r>
              <a:rPr lang="ru-RU" sz="2400" b="1" smtClean="0"/>
              <a:t>амиак (40% от произведенного в стране), </a:t>
            </a:r>
          </a:p>
          <a:p>
            <a:pPr>
              <a:lnSpc>
                <a:spcPct val="80000"/>
              </a:lnSpc>
            </a:pPr>
            <a:r>
              <a:rPr lang="ru-RU" sz="2400" b="1" smtClean="0"/>
              <a:t>синтетический каучук 50% от произведенного в стране), </a:t>
            </a:r>
          </a:p>
          <a:p>
            <a:pPr>
              <a:lnSpc>
                <a:spcPct val="80000"/>
              </a:lnSpc>
            </a:pPr>
            <a:r>
              <a:rPr lang="ru-RU" sz="2400" b="1" smtClean="0"/>
              <a:t>целлюлоза (80% от произведенного в стране)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928813"/>
            <a:ext cx="8027988" cy="46069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smtClean="0"/>
              <a:t>Более 50% торгового оборота РФ приходится на страны Европы 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b="1" smtClean="0"/>
              <a:t>   (40 % ЕС, 14% Вост. Европа), </a:t>
            </a:r>
          </a:p>
          <a:p>
            <a:pPr>
              <a:lnSpc>
                <a:spcPct val="90000"/>
              </a:lnSpc>
            </a:pPr>
            <a:r>
              <a:rPr lang="ru-RU" b="1" smtClean="0"/>
              <a:t>еще 18% на страны СНГ (1990 г - 63%),           – в них 80% Украина, Белоруссия, Казахстан </a:t>
            </a:r>
          </a:p>
          <a:p>
            <a:pPr>
              <a:lnSpc>
                <a:spcPct val="90000"/>
              </a:lnSpc>
            </a:pPr>
            <a:r>
              <a:rPr lang="ru-RU" b="1" smtClean="0"/>
              <a:t>- 10 % на страны Латинской Америки,</a:t>
            </a:r>
          </a:p>
          <a:p>
            <a:pPr>
              <a:lnSpc>
                <a:spcPct val="90000"/>
              </a:lnSpc>
            </a:pPr>
            <a:r>
              <a:rPr lang="ru-RU" b="1" smtClean="0"/>
              <a:t> 17% на страны Юго - Восточной Азии,</a:t>
            </a:r>
          </a:p>
          <a:p>
            <a:pPr>
              <a:lnSpc>
                <a:spcPct val="90000"/>
              </a:lnSpc>
            </a:pPr>
            <a:r>
              <a:rPr lang="ru-RU" b="1" smtClean="0"/>
              <a:t> 1% страны Африки.</a:t>
            </a:r>
          </a:p>
          <a:p>
            <a:pPr>
              <a:lnSpc>
                <a:spcPct val="90000"/>
              </a:lnSpc>
            </a:pPr>
            <a:endParaRPr lang="ru-RU" b="1" smtClean="0"/>
          </a:p>
          <a:p>
            <a:pPr>
              <a:lnSpc>
                <a:spcPct val="90000"/>
              </a:lnSpc>
            </a:pPr>
            <a:endParaRPr lang="ru-RU" smtClean="0"/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214313" y="188913"/>
            <a:ext cx="8702675" cy="1525587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sz="2000" b="1"/>
              <a:t>В импорте России почти 50% приходится на машины, </a:t>
            </a:r>
          </a:p>
          <a:p>
            <a:pPr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sz="2000" b="1"/>
              <a:t>оборудование, транспортные средства, бытовую технику, </a:t>
            </a:r>
          </a:p>
          <a:p>
            <a:pPr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sz="2000" b="1"/>
              <a:t>30% на  продовольствие, 10% лекарства. </a:t>
            </a:r>
          </a:p>
          <a:p>
            <a:pPr algn="ctr"/>
            <a:endParaRPr lang="ru-RU" sz="20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b="1" dirty="0" smtClean="0"/>
              <a:t>§ 4, вопросы для самооценки;</a:t>
            </a:r>
          </a:p>
          <a:p>
            <a:r>
              <a:rPr lang="ru-RU" b="1" dirty="0" smtClean="0"/>
              <a:t>Составьте схему экспорта и импорта России в настоящее время;</a:t>
            </a:r>
          </a:p>
          <a:p>
            <a:r>
              <a:rPr lang="ru-RU" b="1" dirty="0" smtClean="0"/>
              <a:t>    Прокомментируйте высказывание известного русского историка и географа В.Н. Татищева в послании к Петру </a:t>
            </a:r>
            <a:r>
              <a:rPr lang="en-US" b="1" dirty="0" smtClean="0"/>
              <a:t>I</a:t>
            </a:r>
            <a:r>
              <a:rPr lang="ru-RU" b="1" dirty="0" smtClean="0"/>
              <a:t>: «Ежели Вы, Государь, не дадите свободу действий нашим людям в торговле и ремёслах, будут ждать нас великие беды». Актуально ли это высказывание в наши дни?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52</TotalTime>
  <Words>656</Words>
  <Application>Microsoft Office PowerPoint</Application>
  <PresentationFormat>Экран (4:3)</PresentationFormat>
  <Paragraphs>54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География России 9 класс Экономическое влияние России</vt:lpstr>
      <vt:lpstr>Экономическое влияние России.</vt:lpstr>
      <vt:lpstr>Экономическое влияние.</vt:lpstr>
      <vt:lpstr>Товарная структура экспорта 2015 год</vt:lpstr>
      <vt:lpstr>Товарная структура импорта 2015 год</vt:lpstr>
      <vt:lpstr>Слайд 6</vt:lpstr>
      <vt:lpstr>Слайд 7</vt:lpstr>
      <vt:lpstr>Домашнее задание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География России 9 класс Экономическое влияние России</dc:title>
  <dc:creator>Геннадий</dc:creator>
  <cp:lastModifiedBy>Геннадий</cp:lastModifiedBy>
  <cp:revision>3</cp:revision>
  <dcterms:created xsi:type="dcterms:W3CDTF">2017-02-05T14:14:18Z</dcterms:created>
  <dcterms:modified xsi:type="dcterms:W3CDTF">2017-02-05T15:07:05Z</dcterms:modified>
</cp:coreProperties>
</file>